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</p:sldIdLst>
  <p:sldSz cy="43891200" cx="329184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/Relationships>
</file>

<file path=ppt/media/image1.png>
</file>

<file path=ppt/media/image10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2143125" y="685800"/>
            <a:ext cx="257174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8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2143125" y="685800"/>
            <a:ext cx="257174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1181100" lvl="0" marL="4572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b="0" i="0" sz="15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60450" lvl="1" marL="914400" marR="0" rtl="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b="0" i="0" sz="13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939800" lvl="2" marL="1371600" marR="0" rtl="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b="0" i="0" sz="1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25500" lvl="3" marL="18288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25500" lvl="4" marL="22860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25500" lvl="5" marL="27432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25500" lvl="6" marL="32004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25500" lvl="7" marL="36576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25500" lvl="8" marL="41148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ctrTitle"/>
          </p:nvPr>
        </p:nvSpPr>
        <p:spPr>
          <a:xfrm>
            <a:off x="2469358" y="13635320"/>
            <a:ext cx="27979686" cy="940845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" type="subTitle"/>
          </p:nvPr>
        </p:nvSpPr>
        <p:spPr>
          <a:xfrm>
            <a:off x="4937523" y="24872580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b="0" i="0" sz="15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b="0" i="0" sz="13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b="0" i="0" sz="1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 rot="5400000">
            <a:off x="8844489" y="16778673"/>
            <a:ext cx="37450058" cy="740687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 rot="5400000">
            <a:off x="-6026415" y="9428945"/>
            <a:ext cx="37450058" cy="221063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1181100" lvl="0" marL="4572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b="0" i="0" sz="15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60450" lvl="1" marL="914400" marR="0" rtl="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b="0" i="0" sz="13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939800" lvl="2" marL="1371600" marR="0" rtl="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b="0" i="0" sz="1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25500" lvl="3" marL="18288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25500" lvl="4" marL="22860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25500" lvl="5" marL="27432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25500" lvl="6" marL="32004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25500" lvl="7" marL="36576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25500" lvl="8" marL="41148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 rot="5400000">
            <a:off x="1978025" y="9910762"/>
            <a:ext cx="28963938" cy="296275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1181100" lvl="0" marL="4572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b="0" i="0" sz="15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60450" lvl="1" marL="914400" marR="0" rtl="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b="0" i="0" sz="13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939800" lvl="2" marL="1371600" marR="0" rtl="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b="0" i="0" sz="1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25500" lvl="3" marL="18288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25500" lvl="4" marL="22860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25500" lvl="5" marL="27432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25500" lvl="6" marL="32004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25500" lvl="7" marL="36576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25500" lvl="8" marL="41148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6451998" y="30724288"/>
            <a:ext cx="19751276" cy="362622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Shape 33"/>
          <p:cNvSpPr/>
          <p:nvPr>
            <p:ph idx="2" type="pic"/>
          </p:nvPr>
        </p:nvSpPr>
        <p:spPr>
          <a:xfrm>
            <a:off x="6451998" y="3922058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6451998" y="34350513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1645444" y="1748117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12870656" y="1748117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1645444" y="9184340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1645443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2" type="body"/>
          </p:nvPr>
        </p:nvSpPr>
        <p:spPr>
          <a:xfrm>
            <a:off x="1645443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3" type="body"/>
          </p:nvPr>
        </p:nvSpPr>
        <p:spPr>
          <a:xfrm>
            <a:off x="16722328" y="9825317"/>
            <a:ext cx="14550628" cy="409462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4" type="body"/>
          </p:nvPr>
        </p:nvSpPr>
        <p:spPr>
          <a:xfrm>
            <a:off x="16722328" y="13919948"/>
            <a:ext cx="14550628" cy="252871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1645444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2" type="body"/>
          </p:nvPr>
        </p:nvSpPr>
        <p:spPr>
          <a:xfrm>
            <a:off x="16516352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2600325" y="28205209"/>
            <a:ext cx="27980879" cy="871593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2600325" y="18604006"/>
            <a:ext cx="27980879" cy="960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20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1181100" lvl="0" marL="4572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/>
              <a:buChar char="•"/>
              <a:defRPr b="0" i="0" sz="15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60450" lvl="1" marL="914400" marR="0" rtl="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/>
              <a:buChar char="–"/>
              <a:defRPr b="0" i="0" sz="13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939800" lvl="2" marL="1371600" marR="0" rtl="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b="0" i="0" sz="1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25500" lvl="3" marL="18288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–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25500" lvl="4" marL="22860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25500" lvl="5" marL="27432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25500" lvl="6" marL="32004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25500" lvl="7" marL="36576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25500" lvl="8" marL="4114800" marR="0" rtl="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/>
              <a:buChar char="»"/>
              <a:defRPr b="0" i="0" sz="9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4225" lIns="428450" spcFirstLastPara="1" rIns="428450" wrap="square" tIns="2142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11" Type="http://schemas.openxmlformats.org/officeDocument/2006/relationships/image" Target="../media/image5.jpg"/><Relationship Id="rId10" Type="http://schemas.openxmlformats.org/officeDocument/2006/relationships/image" Target="../media/image10.png"/><Relationship Id="rId12" Type="http://schemas.openxmlformats.org/officeDocument/2006/relationships/image" Target="../media/image2.jpg"/><Relationship Id="rId9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1.png"/><Relationship Id="rId8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9401325" y="1516950"/>
            <a:ext cx="15357300" cy="10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imes New Roman"/>
              <a:buNone/>
            </a:pPr>
            <a:r>
              <a:rPr b="1" lang="en-US" sz="7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Senior Project</a:t>
            </a:r>
            <a:r>
              <a:rPr b="1" lang="en-US" sz="7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2018</a:t>
            </a:r>
            <a:r>
              <a:rPr b="1" i="0" lang="en-US" sz="7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b="1" lang="en-US" sz="7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Spring</a:t>
            </a:r>
            <a:endParaRPr/>
          </a:p>
        </p:txBody>
      </p:sp>
      <p:sp>
        <p:nvSpPr>
          <p:cNvPr id="90" name="Shape 90"/>
          <p:cNvSpPr txBox="1"/>
          <p:nvPr/>
        </p:nvSpPr>
        <p:spPr>
          <a:xfrm>
            <a:off x="6567486" y="2590800"/>
            <a:ext cx="19797600" cy="24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b="1" lang="en-US" sz="6000">
                <a:solidFill>
                  <a:srgbClr val="3333CC"/>
                </a:solidFill>
              </a:rPr>
              <a:t>Learning with Virtual Reality 5.0</a:t>
            </a:r>
            <a:endParaRPr sz="6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b="1" i="0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Student: </a:t>
            </a:r>
            <a:r>
              <a:rPr lang="en-US" sz="3500">
                <a:solidFill>
                  <a:srgbClr val="3333CC"/>
                </a:solidFill>
              </a:rPr>
              <a:t>Jerry Pujals</a:t>
            </a:r>
            <a:r>
              <a:rPr b="0" i="0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, Florida International University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b="1" i="0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Mentor:</a:t>
            </a:r>
            <a:r>
              <a:rPr b="1" i="1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i="1" lang="en-US" sz="3500">
                <a:solidFill>
                  <a:srgbClr val="3333CC"/>
                </a:solidFill>
              </a:rPr>
              <a:t>Shahin Vassigh</a:t>
            </a:r>
            <a:r>
              <a:rPr b="0" i="0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b="0" i="1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i="1" lang="en-US" sz="3500">
                <a:solidFill>
                  <a:srgbClr val="3333CC"/>
                </a:solidFill>
              </a:rPr>
              <a:t>Architecture professor</a:t>
            </a:r>
            <a:r>
              <a:rPr b="0" i="0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Font typeface="Arial"/>
              <a:buNone/>
            </a:pPr>
            <a:r>
              <a:rPr b="1" lang="en-US" sz="3500">
                <a:solidFill>
                  <a:srgbClr val="3333CC"/>
                </a:solidFill>
              </a:rPr>
              <a:t>Professor</a:t>
            </a:r>
            <a:r>
              <a:rPr b="1" i="0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1" i="1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3500" u="none" cap="none" strike="noStrik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Masoud Sadjadi, Florida International University</a:t>
            </a:r>
            <a:endParaRPr/>
          </a:p>
        </p:txBody>
      </p:sp>
      <p:sp>
        <p:nvSpPr>
          <p:cNvPr id="91" name="Shape 91"/>
          <p:cNvSpPr txBox="1"/>
          <p:nvPr/>
        </p:nvSpPr>
        <p:spPr>
          <a:xfrm>
            <a:off x="932000" y="5498738"/>
            <a:ext cx="31089600" cy="35661600"/>
          </a:xfrm>
          <a:prstGeom prst="rect">
            <a:avLst/>
          </a:prstGeom>
          <a:noFill/>
          <a:ln cap="flat" cmpd="sng" w="635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1636400" y="6095925"/>
            <a:ext cx="9424500" cy="58587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Problem</a:t>
            </a:r>
            <a:endParaRPr/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The remove wall feature is not fully implemented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The viewing angle and area for the soil animation is not well implemented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A wall needs to be removed to be able to view the </a:t>
            </a:r>
            <a:r>
              <a:rPr lang="en-US" sz="4100">
                <a:solidFill>
                  <a:srgbClr val="336699"/>
                </a:solidFill>
              </a:rPr>
              <a:t>elevator</a:t>
            </a:r>
            <a:r>
              <a:rPr lang="en-US" sz="4100">
                <a:solidFill>
                  <a:srgbClr val="336699"/>
                </a:solidFill>
              </a:rPr>
              <a:t> machines.</a:t>
            </a:r>
            <a:endParaRPr sz="4100">
              <a:solidFill>
                <a:srgbClr val="336699"/>
              </a:solidFill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990612" y="41924400"/>
            <a:ext cx="4980000" cy="7302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  <a:endParaRPr/>
          </a:p>
        </p:txBody>
      </p:sp>
      <p:sp>
        <p:nvSpPr>
          <p:cNvPr id="94" name="Shape 94"/>
          <p:cNvSpPr txBox="1"/>
          <p:nvPr/>
        </p:nvSpPr>
        <p:spPr>
          <a:xfrm>
            <a:off x="15925800" y="446087"/>
            <a:ext cx="4724400" cy="10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b="1" i="0" lang="en-US" sz="32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School of Computing &amp; Information Sciences</a:t>
            </a:r>
            <a:endParaRPr/>
          </a:p>
        </p:txBody>
      </p:sp>
      <p:pic>
        <p:nvPicPr>
          <p:cNvPr id="95" name="Shape 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82600" y="381000"/>
            <a:ext cx="263040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22967950" y="6095925"/>
            <a:ext cx="8349300" cy="58587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Current System</a:t>
            </a:r>
            <a:endParaRPr/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Font typeface="Arial"/>
              <a:buChar char="●"/>
            </a:pPr>
            <a:r>
              <a:rPr b="1" lang="en-US" sz="4100">
                <a:solidFill>
                  <a:srgbClr val="336699"/>
                </a:solidFill>
              </a:rPr>
              <a:t>The button is moved to a area where the user can be able to see the change in the wall and glows when looked at.</a:t>
            </a:r>
            <a:endParaRPr b="1"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b="1" lang="en-US" sz="4100">
                <a:solidFill>
                  <a:srgbClr val="336699"/>
                </a:solidFill>
              </a:rPr>
              <a:t>The animation is in a void to be able to be focused.</a:t>
            </a:r>
            <a:endParaRPr b="1"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b="1" lang="en-US" sz="4100">
                <a:solidFill>
                  <a:srgbClr val="336699"/>
                </a:solidFill>
              </a:rPr>
              <a:t>The wall </a:t>
            </a:r>
            <a:r>
              <a:rPr b="1" lang="en-US" sz="4100">
                <a:solidFill>
                  <a:srgbClr val="336699"/>
                </a:solidFill>
              </a:rPr>
              <a:t>disappears</a:t>
            </a:r>
            <a:r>
              <a:rPr b="1" lang="en-US" sz="4100">
                <a:solidFill>
                  <a:srgbClr val="336699"/>
                </a:solidFill>
              </a:rPr>
              <a:t> next to the button to reveal the mechanics.</a:t>
            </a:r>
            <a:endParaRPr b="1" sz="4100">
              <a:solidFill>
                <a:srgbClr val="336699"/>
              </a:solidFill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1811950" y="23063150"/>
            <a:ext cx="9249000" cy="90498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Requirements</a:t>
            </a:r>
            <a:endParaRPr b="1" i="0" sz="4100" u="none" cap="none" strike="noStrike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b="1"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Informative and easy to understand models with </a:t>
            </a:r>
            <a:r>
              <a:rPr lang="en-US" sz="4100">
                <a:solidFill>
                  <a:srgbClr val="336699"/>
                </a:solidFill>
              </a:rPr>
              <a:t>accompanied</a:t>
            </a:r>
            <a:r>
              <a:rPr lang="en-US" sz="4100">
                <a:solidFill>
                  <a:srgbClr val="336699"/>
                </a:solidFill>
              </a:rPr>
              <a:t> text.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A </a:t>
            </a:r>
            <a:r>
              <a:rPr lang="en-US" sz="4100">
                <a:solidFill>
                  <a:srgbClr val="336699"/>
                </a:solidFill>
              </a:rPr>
              <a:t>intuitive</a:t>
            </a:r>
            <a:r>
              <a:rPr lang="en-US" sz="4100">
                <a:solidFill>
                  <a:srgbClr val="336699"/>
                </a:solidFill>
              </a:rPr>
              <a:t> and simple interface for the user to use that </a:t>
            </a:r>
            <a:r>
              <a:rPr lang="en-US" sz="4100">
                <a:solidFill>
                  <a:srgbClr val="336699"/>
                </a:solidFill>
              </a:rPr>
              <a:t>won't</a:t>
            </a:r>
            <a:r>
              <a:rPr lang="en-US" sz="4100">
                <a:solidFill>
                  <a:srgbClr val="336699"/>
                </a:solidFill>
              </a:rPr>
              <a:t> make them confused or sick from vr.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User is able to follow a tour that will explain the workings of the </a:t>
            </a:r>
            <a:r>
              <a:rPr lang="en-US" sz="4100">
                <a:solidFill>
                  <a:srgbClr val="336699"/>
                </a:solidFill>
              </a:rPr>
              <a:t>building</a:t>
            </a:r>
            <a:r>
              <a:rPr lang="en-US" sz="4100">
                <a:solidFill>
                  <a:srgbClr val="336699"/>
                </a:solidFill>
              </a:rPr>
              <a:t>.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A computer that can run a VR </a:t>
            </a:r>
            <a:r>
              <a:rPr lang="en-US" sz="4100">
                <a:solidFill>
                  <a:srgbClr val="336699"/>
                </a:solidFill>
              </a:rPr>
              <a:t>oculus</a:t>
            </a:r>
            <a:r>
              <a:rPr lang="en-US" sz="4100">
                <a:solidFill>
                  <a:srgbClr val="336699"/>
                </a:solidFill>
              </a:rPr>
              <a:t> headset.</a:t>
            </a:r>
            <a:endParaRPr sz="4100">
              <a:solidFill>
                <a:srgbClr val="336699"/>
              </a:solidFill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23470550" y="23081250"/>
            <a:ext cx="7523700" cy="89247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  <a:endParaRPr b="1" i="0" sz="4100" u="none" cap="none" strike="noStrike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b="1"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Main program: Unity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Backend: C#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Using OVR api</a:t>
            </a:r>
            <a:endParaRPr sz="4100">
              <a:solidFill>
                <a:srgbClr val="336699"/>
              </a:solidFill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1636400" y="12853375"/>
            <a:ext cx="29680800" cy="9213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000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lang="en-US" sz="4800">
                <a:solidFill>
                  <a:srgbClr val="333399"/>
                </a:solidFill>
              </a:rPr>
              <a:t>ScreenShots</a:t>
            </a:r>
            <a:endParaRPr b="1" sz="4800">
              <a:solidFill>
                <a:srgbClr val="333399"/>
              </a:solidFill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23383500" y="33020500"/>
            <a:ext cx="7933800" cy="73686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/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Font typeface="Arial"/>
              <a:buChar char="●"/>
            </a:pPr>
            <a:r>
              <a:rPr lang="en-US" sz="4100">
                <a:solidFill>
                  <a:srgbClr val="336699"/>
                </a:solidFill>
              </a:rPr>
              <a:t>Users can explore the SIPA building in virtual reality and view information about its architecture.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Users can see the </a:t>
            </a:r>
            <a:r>
              <a:rPr lang="en-US" sz="4100">
                <a:solidFill>
                  <a:srgbClr val="336699"/>
                </a:solidFill>
              </a:rPr>
              <a:t>inner</a:t>
            </a:r>
            <a:r>
              <a:rPr lang="en-US" sz="4100">
                <a:solidFill>
                  <a:srgbClr val="336699"/>
                </a:solidFill>
              </a:rPr>
              <a:t> workings of the finished building in a presentable manner.</a:t>
            </a:r>
            <a:endParaRPr sz="4100">
              <a:solidFill>
                <a:srgbClr val="336699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b="1" i="0" sz="4100" u="none" cap="none" strike="noStrike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12183375" y="6095925"/>
            <a:ext cx="9662100" cy="58587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/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Font typeface="Arial"/>
              <a:buChar char="●"/>
            </a:pPr>
            <a:r>
              <a:rPr lang="en-US" sz="4100">
                <a:solidFill>
                  <a:srgbClr val="336699"/>
                </a:solidFill>
              </a:rPr>
              <a:t>Fix the remove wall to allow the user see the ventilation system.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Move the animation to a area where it is the main focus and can be seen easily</a:t>
            </a:r>
            <a:endParaRPr sz="4100">
              <a:solidFill>
                <a:srgbClr val="336699"/>
              </a:solidFill>
            </a:endParaRPr>
          </a:p>
          <a:p>
            <a:pPr indent="-488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ts val="4100"/>
              <a:buChar char="●"/>
            </a:pPr>
            <a:r>
              <a:rPr lang="en-US" sz="4100">
                <a:solidFill>
                  <a:srgbClr val="336699"/>
                </a:solidFill>
              </a:rPr>
              <a:t>Use the system for removing other walls to do the same with the </a:t>
            </a:r>
            <a:r>
              <a:rPr lang="en-US" sz="4100">
                <a:solidFill>
                  <a:srgbClr val="336699"/>
                </a:solidFill>
              </a:rPr>
              <a:t>elevator</a:t>
            </a:r>
            <a:r>
              <a:rPr lang="en-US" sz="4100">
                <a:solidFill>
                  <a:srgbClr val="336699"/>
                </a:solidFill>
              </a:rPr>
              <a:t> wall.</a:t>
            </a:r>
            <a:endParaRPr sz="4100">
              <a:solidFill>
                <a:srgbClr val="33669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rgbClr val="33669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b="0" i="0" sz="4100" u="none" cap="none" strike="noStrike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b="0" i="0" sz="4100" u="none" cap="none" strike="noStrike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6343000" y="41615475"/>
            <a:ext cx="25737000" cy="1356600"/>
          </a:xfrm>
          <a:prstGeom prst="rect">
            <a:avLst/>
          </a:prstGeom>
          <a:noFill/>
          <a:ln cap="flat" cmpd="sng" w="635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The material presented in this poster is based upon the work supported by … I am thankful to the help that I received from my group members, … .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Shape 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2675" y="609600"/>
            <a:ext cx="4114801" cy="411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45723" y="609600"/>
            <a:ext cx="7523575" cy="349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160550" y="29479561"/>
            <a:ext cx="4114800" cy="2314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70550" y="29155772"/>
            <a:ext cx="2894525" cy="289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645463" y="28203350"/>
            <a:ext cx="2124075" cy="22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12183375" y="23063150"/>
            <a:ext cx="9975600" cy="89247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System Design</a:t>
            </a:r>
            <a:endParaRPr/>
          </a:p>
        </p:txBody>
      </p:sp>
      <p:sp>
        <p:nvSpPr>
          <p:cNvPr id="109" name="Shape 109"/>
          <p:cNvSpPr txBox="1"/>
          <p:nvPr/>
        </p:nvSpPr>
        <p:spPr>
          <a:xfrm>
            <a:off x="12183375" y="33085225"/>
            <a:ext cx="9975600" cy="73038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0033CC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Object Design</a:t>
            </a:r>
            <a:endParaRPr/>
          </a:p>
        </p:txBody>
      </p:sp>
      <p:sp>
        <p:nvSpPr>
          <p:cNvPr id="110" name="Shape 110"/>
          <p:cNvSpPr txBox="1"/>
          <p:nvPr/>
        </p:nvSpPr>
        <p:spPr>
          <a:xfrm>
            <a:off x="1811950" y="33020500"/>
            <a:ext cx="9249000" cy="73686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9325" lIns="98650" spcFirstLastPara="1" rIns="98650" wrap="square" tIns="49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b="1" i="0" lang="en-US" sz="4100" u="none" cap="none" strike="noStrik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Verificatio</a:t>
            </a:r>
            <a:r>
              <a:rPr b="1" lang="en-US" sz="4100">
                <a:solidFill>
                  <a:srgbClr val="336699"/>
                </a:solidFill>
              </a:rPr>
              <a:t>n</a:t>
            </a:r>
            <a:endParaRPr b="1" sz="41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3000">
                <a:solidFill>
                  <a:srgbClr val="336699"/>
                </a:solidFill>
              </a:rPr>
              <a:t>TestCase Id: Learning_vr_5.0_319			(Sunny)</a:t>
            </a:r>
            <a:endParaRPr sz="30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sz="30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3000">
                <a:solidFill>
                  <a:srgbClr val="336699"/>
                </a:solidFill>
              </a:rPr>
              <a:t>Purpose					Let the user easily see the ventilation</a:t>
            </a:r>
            <a:endParaRPr sz="3000">
              <a:solidFill>
                <a:srgbClr val="336699"/>
              </a:solidFill>
            </a:endParaRPr>
          </a:p>
          <a:p>
            <a:pPr indent="457200" lvl="0" marL="3200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3000">
                <a:solidFill>
                  <a:srgbClr val="336699"/>
                </a:solidFill>
              </a:rPr>
              <a:t> Get the user to know to push  the button</a:t>
            </a:r>
            <a:endParaRPr sz="30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sz="30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3000">
                <a:solidFill>
                  <a:srgbClr val="336699"/>
                </a:solidFill>
              </a:rPr>
              <a:t>Input						User pushes button</a:t>
            </a:r>
            <a:endParaRPr sz="30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sz="30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sz="30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sz="30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t/>
            </a:r>
            <a:endParaRPr sz="3000">
              <a:solidFill>
                <a:srgbClr val="336699"/>
              </a:solidFill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3000">
                <a:solidFill>
                  <a:srgbClr val="336699"/>
                </a:solidFill>
              </a:rPr>
              <a:t>Expected output		Wall disappears</a:t>
            </a:r>
            <a:endParaRPr sz="3000">
              <a:solidFill>
                <a:srgbClr val="336699"/>
              </a:solidFill>
            </a:endParaRPr>
          </a:p>
          <a:p>
            <a:pPr indent="457200" lvl="0" marL="2743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r>
              <a:rPr lang="en-US" sz="3000">
                <a:solidFill>
                  <a:srgbClr val="336699"/>
                </a:solidFill>
              </a:rPr>
              <a:t>    The button glows</a:t>
            </a:r>
            <a:r>
              <a:rPr b="1" lang="en-US" sz="3000">
                <a:solidFill>
                  <a:srgbClr val="336699"/>
                </a:solidFill>
              </a:rPr>
              <a:t> </a:t>
            </a:r>
            <a:endParaRPr b="1" sz="3000">
              <a:solidFill>
                <a:srgbClr val="336699"/>
              </a:solidFill>
            </a:endParaRPr>
          </a:p>
        </p:txBody>
      </p:sp>
      <p:pic>
        <p:nvPicPr>
          <p:cNvPr id="111" name="Shape 1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020425" y="13561375"/>
            <a:ext cx="9248995" cy="8492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636400" y="13663000"/>
            <a:ext cx="10546973" cy="849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2183375" y="13593750"/>
            <a:ext cx="9975597" cy="8492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2183375" y="34156125"/>
            <a:ext cx="10041751" cy="623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2183375" y="23725475"/>
            <a:ext cx="9975599" cy="826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